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47"/>
  </p:notesMasterIdLst>
  <p:handoutMasterIdLst>
    <p:handoutMasterId r:id="rId48"/>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69" r:id="rId29"/>
    <p:sldId id="370" r:id="rId30"/>
    <p:sldId id="371" r:id="rId31"/>
    <p:sldId id="372" r:id="rId32"/>
    <p:sldId id="364" r:id="rId33"/>
    <p:sldId id="373" r:id="rId34"/>
    <p:sldId id="374" r:id="rId35"/>
    <p:sldId id="375" r:id="rId36"/>
    <p:sldId id="365" r:id="rId37"/>
    <p:sldId id="376" r:id="rId38"/>
    <p:sldId id="377" r:id="rId39"/>
    <p:sldId id="366" r:id="rId40"/>
    <p:sldId id="378" r:id="rId41"/>
    <p:sldId id="379" r:id="rId42"/>
    <p:sldId id="380" r:id="rId43"/>
    <p:sldId id="367" r:id="rId44"/>
    <p:sldId id="276" r:id="rId45"/>
    <p:sldId id="267" r:id="rId46"/>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949" autoAdjust="0"/>
  </p:normalViewPr>
  <p:slideViewPr>
    <p:cSldViewPr snapToGrid="0">
      <p:cViewPr varScale="1">
        <p:scale>
          <a:sx n="34" d="100"/>
          <a:sy n="34" d="100"/>
        </p:scale>
        <p:origin x="1500" y="56"/>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Lab but you</a:t>
            </a:r>
            <a:r>
              <a:rPr lang="en-US" baseline="0" dirty="0" smtClean="0"/>
              <a:t> should stop as needed to explain what this code means.</a:t>
            </a:r>
          </a:p>
          <a:p>
            <a:endParaRPr lang="en-US" baseline="0" dirty="0" smtClean="0"/>
          </a:p>
          <a:p>
            <a:r>
              <a:rPr lang="en-US" baseline="0" dirty="0" err="1" smtClean="0"/>
              <a:t>tbd</a:t>
            </a:r>
            <a:r>
              <a:rPr lang="en-US" baseline="0" dirty="0" smtClean="0"/>
              <a:t>: No </a:t>
            </a:r>
            <a:r>
              <a:rPr lang="en-US" baseline="0" dirty="0" err="1" smtClean="0"/>
              <a:t>todo</a:t>
            </a:r>
            <a:r>
              <a:rPr lang="en-US" baseline="0" dirty="0" smtClean="0"/>
              <a:t>  and control </a:t>
            </a:r>
            <a:r>
              <a:rPr lang="en-US" baseline="0" smtClean="0"/>
              <a:t>vs rule?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tbd</a:t>
            </a:r>
            <a:r>
              <a:rPr lang="en-US" dirty="0" smtClean="0"/>
              <a:t>:</a:t>
            </a:r>
          </a:p>
          <a:p>
            <a:endParaRPr lang="en-US" dirty="0" smtClean="0"/>
          </a:p>
          <a:p>
            <a:r>
              <a:rPr lang="en-US" dirty="0" smtClean="0"/>
              <a:t>USE Name field.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13427910" cy="5345953"/>
          </a:xfrm>
        </p:spPr>
        <p:txBody>
          <a:bodyPr/>
          <a:lstStyle/>
          <a:p>
            <a:r>
              <a:rPr lang="en-US" dirty="0" smtClean="0"/>
              <a:t>Log in to your target node (not your compliance server node) using your RPD client</a:t>
            </a:r>
            <a:r>
              <a:rPr lang="en-US" dirty="0" smtClean="0"/>
              <a:t>.</a:t>
            </a:r>
          </a:p>
          <a:p>
            <a:endParaRPr lang="en-US" dirty="0"/>
          </a:p>
          <a:p>
            <a:r>
              <a:rPr lang="en-US" dirty="0" smtClean="0">
                <a:solidFill>
                  <a:srgbClr val="FF0000"/>
                </a:solidFill>
              </a:rPr>
              <a:t>IMPORTANT</a:t>
            </a:r>
            <a:r>
              <a:rPr lang="en-US" dirty="0" smtClean="0"/>
              <a:t>: Feb 2 2016 - This rest of this module is not ready for teaching yet. It will work properly only after an upcoming version of Compliance Server and </a:t>
            </a:r>
            <a:r>
              <a:rPr lang="en-US" dirty="0" err="1" smtClean="0"/>
              <a:t>ChefDK's</a:t>
            </a:r>
            <a:r>
              <a:rPr lang="en-US" dirty="0" smtClean="0"/>
              <a:t> </a:t>
            </a:r>
            <a:r>
              <a:rPr lang="en-US" dirty="0" err="1" smtClean="0"/>
              <a:t>inspec</a:t>
            </a:r>
            <a:r>
              <a:rPr lang="en-US" dirty="0" smtClean="0"/>
              <a:t> is ready. In the meantime, read </a:t>
            </a:r>
            <a:r>
              <a:rPr lang="en-US" dirty="0"/>
              <a:t>the </a:t>
            </a:r>
            <a:r>
              <a:rPr lang="en-US" dirty="0" smtClean="0"/>
              <a:t>README.md file's "Known Issues" section for a temp workaround.</a:t>
            </a:r>
            <a:endParaRPr lang="en-US" dirty="0" smtClean="0"/>
          </a:p>
          <a:p>
            <a:endParaRPr lang="en-US" dirty="0"/>
          </a:p>
          <a:p>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Registry Key HKLM\System\</a:t>
            </a:r>
            <a:r>
              <a:rPr lang="en-US" dirty="0" err="1"/>
              <a:t>CurrentControlSet</a:t>
            </a:r>
            <a:r>
              <a:rPr lang="en-US" dirty="0"/>
              <a:t>\Control\</a:t>
            </a:r>
            <a:r>
              <a:rPr lang="en-US" dirty="0" err="1"/>
              <a:t>Lsa</a:t>
            </a:r>
            <a:r>
              <a:rPr lang="en-US" dirty="0"/>
              <a:t> </a:t>
            </a:r>
            <a:r>
              <a:rPr lang="en-US" dirty="0" err="1"/>
              <a:t>LmCompatibilityLevel</a:t>
            </a:r>
            <a:r>
              <a:rPr lang="en-US" dirty="0"/>
              <a:t> should </a:t>
            </a:r>
            <a:r>
              <a:rPr lang="en-US" dirty="0" err="1"/>
              <a:t>eq</a:t>
            </a:r>
            <a:r>
              <a:rPr lang="en-US" dirty="0"/>
              <a:t> 4</a:t>
            </a:r>
          </a:p>
          <a:p>
            <a:r>
              <a:rPr lang="en-US" dirty="0"/>
              <a:t>     Failure/Error: its('</a:t>
            </a:r>
            <a:r>
              <a:rPr lang="en-US" dirty="0" err="1"/>
              <a:t>LmCompatibilityLevel</a:t>
            </a:r>
            <a:r>
              <a:rPr lang="en-US" dirty="0"/>
              <a:t>') { should </a:t>
            </a:r>
            <a:r>
              <a:rPr lang="en-US" dirty="0" err="1"/>
              <a:t>eq</a:t>
            </a:r>
            <a:r>
              <a:rPr lang="en-US" dirty="0"/>
              <a:t> 4 }</a:t>
            </a:r>
          </a:p>
          <a:p>
            <a:endParaRPr lang="en-US" dirty="0"/>
          </a:p>
          <a:p>
            <a:r>
              <a:rPr lang="en-US" dirty="0"/>
              <a:t>       expected: 4</a:t>
            </a:r>
          </a:p>
          <a:p>
            <a:r>
              <a:rPr lang="en-US" dirty="0"/>
              <a:t>            got: </a:t>
            </a:r>
            <a:r>
              <a:rPr lang="en-US" dirty="0" smtClean="0"/>
              <a:t>nil</a:t>
            </a:r>
            <a:endParaRPr lang="en-US"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7828386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Synchronizing Cookbooks:</a:t>
            </a:r>
          </a:p>
          <a:p>
            <a:r>
              <a:rPr lang="en-US" sz="2400" dirty="0"/>
              <a:t>  - </a:t>
            </a:r>
            <a:r>
              <a:rPr lang="en-US" sz="2400" dirty="0" err="1"/>
              <a:t>windows_access</a:t>
            </a:r>
            <a:r>
              <a:rPr lang="en-US" sz="2400" dirty="0"/>
              <a:t> (0.1.0)</a:t>
            </a:r>
          </a:p>
          <a:p>
            <a:r>
              <a:rPr lang="en-US" sz="2400" dirty="0"/>
              <a:t>Compiling Cookbooks...</a:t>
            </a:r>
          </a:p>
          <a:p>
            <a:r>
              <a:rPr lang="en-US" sz="2400" dirty="0"/>
              <a:t>Converging 1 resources</a:t>
            </a:r>
          </a:p>
          <a:p>
            <a:r>
              <a:rPr lang="en-US" sz="2400" dirty="0"/>
              <a:t>Recipe: </a:t>
            </a:r>
            <a:r>
              <a:rPr lang="en-US" sz="2400" dirty="0" err="1"/>
              <a:t>windows_access</a:t>
            </a:r>
            <a:r>
              <a:rPr lang="en-US" sz="2400" dirty="0"/>
              <a:t>::authentication</a:t>
            </a:r>
          </a:p>
          <a:p>
            <a:r>
              <a:rPr lang="en-US" sz="2400" dirty="0"/>
              <a:t>  * </a:t>
            </a:r>
            <a:r>
              <a:rPr lang="en-US" sz="2400" dirty="0" err="1"/>
              <a:t>registry_key</a:t>
            </a:r>
            <a:r>
              <a:rPr lang="en-US" sz="2400" dirty="0"/>
              <a:t>[HKLM\System\</a:t>
            </a:r>
            <a:r>
              <a:rPr lang="en-US" sz="2400" dirty="0" err="1"/>
              <a:t>CurrentControlSet</a:t>
            </a:r>
            <a:r>
              <a:rPr lang="en-US" sz="2400" dirty="0"/>
              <a:t>\Control\</a:t>
            </a:r>
            <a:r>
              <a:rPr lang="en-US" sz="2400" dirty="0" err="1"/>
              <a:t>Lsa</a:t>
            </a:r>
            <a:r>
              <a:rPr lang="en-US" sz="2400" dirty="0"/>
              <a:t>] action create</a:t>
            </a:r>
          </a:p>
          <a:p>
            <a:r>
              <a:rPr lang="en-US" sz="2400" dirty="0"/>
              <a:t>    - set value {:name=&gt;"</a:t>
            </a:r>
            <a:r>
              <a:rPr lang="en-US" sz="2400" dirty="0" err="1"/>
              <a:t>LmCompatibilityLevel</a:t>
            </a:r>
            <a:r>
              <a:rPr lang="en-US" sz="2400" dirty="0"/>
              <a:t>", :type=&gt;:</a:t>
            </a:r>
            <a:r>
              <a:rPr lang="en-US" sz="2400" dirty="0" err="1"/>
              <a:t>dword</a:t>
            </a:r>
            <a:r>
              <a:rPr lang="en-US" sz="2400" dirty="0"/>
              <a:t>, :data=&gt;4}</a:t>
            </a:r>
          </a:p>
          <a:p>
            <a:endParaRPr lang="en-US" sz="2400" dirty="0"/>
          </a:p>
          <a:p>
            <a:r>
              <a:rPr lang="en-US" sz="2400" dirty="0"/>
              <a:t>Running handlers:</a:t>
            </a:r>
          </a:p>
          <a:p>
            <a:r>
              <a:rPr lang="en-US" sz="2400" dirty="0"/>
              <a:t>Running handlers complete</a:t>
            </a:r>
          </a:p>
          <a:p>
            <a:r>
              <a:rPr lang="en-US" sz="2400"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45147505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2.16 seconds (files took 2.48 seconds to load)</a:t>
            </a:r>
          </a:p>
          <a:p>
            <a:r>
              <a:rPr lang="en-US"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5267307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145796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Template-FW</Template>
  <TotalTime>3047</TotalTime>
  <Words>1783</Words>
  <Application>Microsoft Office PowerPoint</Application>
  <PresentationFormat>Custom</PresentationFormat>
  <Paragraphs>279</Paragraphs>
  <Slides>40</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PowerPoint Presentation</vt:lpstr>
      <vt:lpstr>GL: Remediating the Issue</vt:lpstr>
      <vt:lpstr>PowerPoint Presentation</vt:lpstr>
      <vt:lpstr>PowerPoint Presentation</vt:lpstr>
      <vt:lpstr>GL: Remediating the Issue</vt:lpstr>
      <vt:lpstr>GL: Running a Scan</vt:lpstr>
      <vt:lpstr>GL: Running a Scan</vt:lpstr>
      <vt:lpstr>GL: Results of this Exercise</vt:lpstr>
      <vt:lpstr>GL: Remediating the Issue</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319</cp:revision>
  <cp:lastPrinted>2015-02-07T23:49:10Z</cp:lastPrinted>
  <dcterms:created xsi:type="dcterms:W3CDTF">2015-11-10T15:58:30Z</dcterms:created>
  <dcterms:modified xsi:type="dcterms:W3CDTF">2016-02-10T15:41:53Z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